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78" r:id="rId3"/>
    <p:sldId id="257" r:id="rId4"/>
    <p:sldId id="258" r:id="rId5"/>
    <p:sldId id="259" r:id="rId6"/>
    <p:sldId id="27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76" r:id="rId23"/>
    <p:sldId id="277"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b70ae012a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b70ae012a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75abbb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75abbb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b75abbb56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b75abbb5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75abbb5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75abbb5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75abbb56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b75abbb56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b75abbb56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b75abbb5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75abbb56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75abbb56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75abbb56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75abbb56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75abbb5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75abbb5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75abbb56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b75abbb5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95CAFB07-379B-B298-AA84-D4D326A401E4}"/>
            </a:ext>
          </a:extLst>
        </p:cNvPr>
        <p:cNvGrpSpPr/>
        <p:nvPr/>
      </p:nvGrpSpPr>
      <p:grpSpPr>
        <a:xfrm>
          <a:off x="0" y="0"/>
          <a:ext cx="0" cy="0"/>
          <a:chOff x="0" y="0"/>
          <a:chExt cx="0" cy="0"/>
        </a:xfrm>
      </p:grpSpPr>
      <p:sp>
        <p:nvSpPr>
          <p:cNvPr id="83" name="Google Shape;83;p:notes">
            <a:extLst>
              <a:ext uri="{FF2B5EF4-FFF2-40B4-BE49-F238E27FC236}">
                <a16:creationId xmlns:a16="http://schemas.microsoft.com/office/drawing/2014/main" id="{3AEE5622-759E-3DFB-7A77-6FD199C1A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a:extLst>
              <a:ext uri="{FF2B5EF4-FFF2-40B4-BE49-F238E27FC236}">
                <a16:creationId xmlns:a16="http://schemas.microsoft.com/office/drawing/2014/main" id="{8BDDD7C4-384D-69E2-74A6-D2CA9F3EC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7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75abbb5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75abbb5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75abbb56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75abbb56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75abbb56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75abbb56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b75abbb56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b75abbb56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75abbb56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75abbb56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70ae012a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70ae012a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70ae012a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61839AC4-0741-8133-129C-FD9A26EB589A}"/>
            </a:ext>
          </a:extLst>
        </p:cNvPr>
        <p:cNvGrpSpPr/>
        <p:nvPr/>
      </p:nvGrpSpPr>
      <p:grpSpPr>
        <a:xfrm>
          <a:off x="0" y="0"/>
          <a:ext cx="0" cy="0"/>
          <a:chOff x="0" y="0"/>
          <a:chExt cx="0" cy="0"/>
        </a:xfrm>
      </p:grpSpPr>
      <p:sp>
        <p:nvSpPr>
          <p:cNvPr id="101" name="Google Shape;101;g2b70ae012a1_0_102:notes">
            <a:extLst>
              <a:ext uri="{FF2B5EF4-FFF2-40B4-BE49-F238E27FC236}">
                <a16:creationId xmlns:a16="http://schemas.microsoft.com/office/drawing/2014/main" id="{7F7CC70C-92D4-DDB4-D256-C2B5E98F0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a:extLst>
              <a:ext uri="{FF2B5EF4-FFF2-40B4-BE49-F238E27FC236}">
                <a16:creationId xmlns:a16="http://schemas.microsoft.com/office/drawing/2014/main" id="{DBED83B1-4875-35CA-4DEE-E07A66983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8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75abbb565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75abbb56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70ae012a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70ae012a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70ae012a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70ae012a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rina-micheal/AVR23__Michea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drive.google.com/drive/folders/14kETEKbDRNb4sdsjwot-8RbBVrawnVg5?usp=shar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a:t>Augmented and Virtual Reality (HSEL MIM 20 W23)</a:t>
            </a:r>
            <a:endParaRPr sz="1400" b="1"/>
          </a:p>
          <a:p>
            <a:pPr marL="0" lvl="0" indent="0" algn="l" rtl="0">
              <a:spcBef>
                <a:spcPts val="1400"/>
              </a:spcBef>
              <a:spcAft>
                <a:spcPts val="0"/>
              </a:spcAft>
              <a:buNone/>
            </a:pPr>
            <a:r>
              <a:rPr lang="en" sz="1400">
                <a:highlight>
                  <a:srgbClr val="FFFFFF"/>
                </a:highlight>
              </a:rPr>
              <a:t>Fahrrad-Lernanwendung</a:t>
            </a:r>
            <a:endParaRPr sz="1400">
              <a:highlight>
                <a:srgbClr val="FFFFFF"/>
              </a:highlight>
            </a:endParaRPr>
          </a:p>
          <a:p>
            <a:pPr marL="0" lvl="0" indent="0" algn="l" rtl="0">
              <a:spcBef>
                <a:spcPts val="0"/>
              </a:spcBef>
              <a:spcAft>
                <a:spcPts val="0"/>
              </a:spcAft>
              <a:buNone/>
            </a:pPr>
            <a:r>
              <a:rPr lang="en" sz="1400">
                <a:highlight>
                  <a:srgbClr val="FFFFFF"/>
                </a:highlight>
              </a:rPr>
              <a:t>Implementierung der Mrtk .</a:t>
            </a:r>
            <a:endParaRPr/>
          </a:p>
        </p:txBody>
      </p:sp>
      <p:sp>
        <p:nvSpPr>
          <p:cNvPr id="87" name="Google Shape;87;p13"/>
          <p:cNvSpPr txBox="1">
            <a:spLocks noGrp="1"/>
          </p:cNvSpPr>
          <p:nvPr>
            <p:ph type="subTitle" idx="1"/>
          </p:nvPr>
        </p:nvSpPr>
        <p:spPr>
          <a:xfrm>
            <a:off x="258500" y="3658875"/>
            <a:ext cx="8520600" cy="12117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15000"/>
              </a:lnSpc>
              <a:spcBef>
                <a:spcPts val="1200"/>
              </a:spcBef>
              <a:spcAft>
                <a:spcPts val="0"/>
              </a:spcAft>
              <a:buClr>
                <a:schemeClr val="dk1"/>
              </a:buClr>
              <a:buSzPts val="275"/>
              <a:buFont typeface="Arial"/>
              <a:buNone/>
            </a:pPr>
            <a:r>
              <a:rPr lang="en" sz="4600" b="1" i="1">
                <a:solidFill>
                  <a:schemeClr val="dk1"/>
                </a:solidFill>
              </a:rPr>
              <a:t>Prüfer: Prof.</a:t>
            </a:r>
            <a:r>
              <a:rPr lang="en" sz="4600" b="1">
                <a:solidFill>
                  <a:schemeClr val="dk1"/>
                </a:solidFill>
              </a:rPr>
              <a:t> </a:t>
            </a:r>
            <a:r>
              <a:rPr lang="en" sz="4600" b="1" i="1">
                <a:solidFill>
                  <a:schemeClr val="dk1"/>
                </a:solidFill>
              </a:rPr>
              <a:t>Thies Pfeiffer,</a:t>
            </a:r>
            <a:r>
              <a:rPr lang="en" sz="4600" b="1">
                <a:solidFill>
                  <a:schemeClr val="dk1"/>
                </a:solidFill>
              </a:rPr>
              <a:t> </a:t>
            </a:r>
            <a:r>
              <a:rPr lang="en" sz="4600" b="1" i="1">
                <a:solidFill>
                  <a:schemeClr val="dk1"/>
                </a:solidFill>
              </a:rPr>
              <a:t>Carolin Hainke</a:t>
            </a:r>
            <a:endParaRPr sz="4600" b="1" i="1">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a:solidFill>
                  <a:schemeClr val="dk1"/>
                </a:solidFill>
              </a:rPr>
              <a:t>Vorgelegt von:</a:t>
            </a:r>
            <a:r>
              <a:rPr lang="en" sz="4600">
                <a:solidFill>
                  <a:schemeClr val="dk1"/>
                </a:solidFill>
              </a:rPr>
              <a:t>    Marina Micheal, 925184, Berliner Hochschule für Technik</a:t>
            </a:r>
            <a:endParaRPr sz="460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a:solidFill>
                  <a:schemeClr val="dk1"/>
                </a:solidFill>
              </a:rPr>
              <a:t>Studiengang:</a:t>
            </a:r>
            <a:r>
              <a:rPr lang="en" sz="4600">
                <a:solidFill>
                  <a:schemeClr val="dk1"/>
                </a:solidFill>
              </a:rPr>
              <a:t>  	 M.Sc. Medieninformatik Online</a:t>
            </a:r>
            <a:endParaRPr sz="4600">
              <a:solidFill>
                <a:schemeClr val="dk1"/>
              </a:solidFill>
            </a:endParaRPr>
          </a:p>
          <a:p>
            <a:pPr marL="0" lvl="0" indent="0" algn="l" rtl="0">
              <a:spcBef>
                <a:spcPts val="12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29" name="Google Shape;129;p20"/>
          <p:cNvSpPr txBox="1">
            <a:spLocks noGrp="1"/>
          </p:cNvSpPr>
          <p:nvPr>
            <p:ph type="body" idx="1"/>
          </p:nvPr>
        </p:nvSpPr>
        <p:spPr>
          <a:xfrm>
            <a:off x="729450" y="2078875"/>
            <a:ext cx="7688700" cy="2968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dirty="0">
                <a:solidFill>
                  <a:srgbClr val="000000"/>
                </a:solidFill>
                <a:latin typeface="Arial"/>
                <a:ea typeface="Arial"/>
                <a:cs typeface="Arial"/>
                <a:sym typeface="Arial"/>
              </a:rPr>
              <a:t>Die Anwendung ist strukturiert in verschiedene Bereiche, die den Nutzer durch eine informative und interaktive Erfahrung leiten:</a:t>
            </a:r>
            <a:br>
              <a:rPr lang="en" sz="1400"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Begrüßungsbereich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Fahrradbaubereich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Farbeänderung</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Exit</a:t>
            </a:r>
            <a:endParaRPr sz="1400" b="1"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35" name="Google Shape;135;p21"/>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Durch die interaktiven Dialogfenster zeigt die Anwendung im Begrüßungsbereich Begrüßungssprüche, Hinweise zur Anwendung, Navigationsanweisungen durch Folgen der Pfeile.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36" name="Google Shape;136;p21"/>
          <p:cNvPicPr preferRelativeResize="0"/>
          <p:nvPr/>
        </p:nvPicPr>
        <p:blipFill>
          <a:blip r:embed="rId3">
            <a:alphaModFix/>
          </a:blip>
          <a:stretch>
            <a:fillRect/>
          </a:stretch>
        </p:blipFill>
        <p:spPr>
          <a:xfrm>
            <a:off x="5419825" y="582850"/>
            <a:ext cx="3174250" cy="28243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37" name="Google Shape;137;p21"/>
          <p:cNvPicPr preferRelativeResize="0"/>
          <p:nvPr/>
        </p:nvPicPr>
        <p:blipFill>
          <a:blip r:embed="rId4">
            <a:alphaModFix/>
          </a:blip>
          <a:stretch>
            <a:fillRect/>
          </a:stretch>
        </p:blipFill>
        <p:spPr>
          <a:xfrm>
            <a:off x="5419825" y="3569175"/>
            <a:ext cx="3174250" cy="15229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43" name="Google Shape;143;p22"/>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Dann werden Dialogfenster mit allgemeinen Fahrradteilen mit kurzen Informationen dazu und Anweisungen zum Hovern im nächsten Bereich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44" name="Google Shape;144;p22"/>
          <p:cNvPicPr preferRelativeResize="0"/>
          <p:nvPr/>
        </p:nvPicPr>
        <p:blipFill rotWithShape="1">
          <a:blip r:embed="rId3">
            <a:alphaModFix/>
          </a:blip>
          <a:srcRect t="22227"/>
          <a:stretch/>
        </p:blipFill>
        <p:spPr>
          <a:xfrm>
            <a:off x="5894188" y="609599"/>
            <a:ext cx="2603650" cy="20452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45" name="Google Shape;145;p22"/>
          <p:cNvPicPr preferRelativeResize="0"/>
          <p:nvPr/>
        </p:nvPicPr>
        <p:blipFill>
          <a:blip r:embed="rId4">
            <a:alphaModFix/>
          </a:blip>
          <a:stretch>
            <a:fillRect/>
          </a:stretch>
        </p:blipFill>
        <p:spPr>
          <a:xfrm>
            <a:off x="5894188" y="2740700"/>
            <a:ext cx="2603650" cy="240280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1" name="Google Shape;151;p23"/>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besteht auch die Möglichkeit, die Stimme von außen auszuschalten und die schöne Musikschleife einzuschalten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2" name="Google Shape;152;p23"/>
          <p:cNvPicPr preferRelativeResize="0"/>
          <p:nvPr/>
        </p:nvPicPr>
        <p:blipFill>
          <a:blip r:embed="rId3">
            <a:alphaModFix/>
          </a:blip>
          <a:stretch>
            <a:fillRect/>
          </a:stretch>
        </p:blipFill>
        <p:spPr>
          <a:xfrm>
            <a:off x="4701400" y="1137175"/>
            <a:ext cx="3716742"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8" name="Google Shape;158;p24"/>
          <p:cNvSpPr txBox="1">
            <a:spLocks noGrp="1"/>
          </p:cNvSpPr>
          <p:nvPr>
            <p:ph type="body" idx="1"/>
          </p:nvPr>
        </p:nvSpPr>
        <p:spPr>
          <a:xfrm>
            <a:off x="729450" y="2078875"/>
            <a:ext cx="50445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Informationsbereich: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In diesem Bereich kann der Benutzer Informationen über die Namen der Fahrradteile erhalten, indem er mit dem Hover über die angezeigten Fahrradteile bewegt, die die Namen der einzelnen Teile mit einem Rahmen darüber anzeigen. Diese Rahmen werden über ein Skript zu Outline hinzugefügt.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5846525" y="589269"/>
            <a:ext cx="2796733" cy="213833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0" name="Google Shape;160;p24"/>
          <p:cNvPicPr preferRelativeResize="0"/>
          <p:nvPr/>
        </p:nvPicPr>
        <p:blipFill>
          <a:blip r:embed="rId4">
            <a:alphaModFix/>
          </a:blip>
          <a:stretch>
            <a:fillRect/>
          </a:stretch>
        </p:blipFill>
        <p:spPr>
          <a:xfrm>
            <a:off x="5846525" y="2876050"/>
            <a:ext cx="2796733" cy="209080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66" name="Google Shape;166;p25"/>
          <p:cNvSpPr txBox="1">
            <a:spLocks noGrp="1"/>
          </p:cNvSpPr>
          <p:nvPr>
            <p:ph type="body" idx="1"/>
          </p:nvPr>
        </p:nvSpPr>
        <p:spPr>
          <a:xfrm>
            <a:off x="284018" y="2078875"/>
            <a:ext cx="5489932"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Benutzer können außerdem die einzelnen Teile in den Tabellen finden und die Funktion durch scrollbare Fenster für jedes Teil anzeigen, wenn sie mit dem Mauszeiger darüber hovern.</a:t>
            </a:r>
            <a:br>
              <a:rPr lang="en" sz="1400"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Fahrradteile können auch mit den Händen oder dem Strahl gegriffen werden.</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pic>
        <p:nvPicPr>
          <p:cNvPr id="167" name="Google Shape;167;p25"/>
          <p:cNvPicPr preferRelativeResize="0"/>
          <p:nvPr/>
        </p:nvPicPr>
        <p:blipFill>
          <a:blip r:embed="rId3">
            <a:alphaModFix/>
          </a:blip>
          <a:stretch>
            <a:fillRect/>
          </a:stretch>
        </p:blipFill>
        <p:spPr>
          <a:xfrm>
            <a:off x="5729625" y="569050"/>
            <a:ext cx="2956351"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8" name="Google Shape;168;p25"/>
          <p:cNvPicPr preferRelativeResize="0"/>
          <p:nvPr/>
        </p:nvPicPr>
        <p:blipFill>
          <a:blip r:embed="rId4">
            <a:alphaModFix/>
          </a:blip>
          <a:stretch>
            <a:fillRect/>
          </a:stretch>
        </p:blipFill>
        <p:spPr>
          <a:xfrm>
            <a:off x="5729626" y="2856212"/>
            <a:ext cx="2956350"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74" name="Google Shape;174;p26"/>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 </a:t>
            </a:r>
          </a:p>
          <a:p>
            <a:pPr marL="0" lvl="0" indent="0" algn="l" rtl="0">
              <a:lnSpc>
                <a:spcPct val="200000"/>
              </a:lnSpc>
              <a:spcBef>
                <a:spcPts val="1200"/>
              </a:spcBef>
              <a:spcAft>
                <a:spcPts val="0"/>
              </a:spcAft>
              <a:buNone/>
            </a:pPr>
            <a:r>
              <a:rPr lang="de-DE" sz="1400" dirty="0">
                <a:solidFill>
                  <a:srgbClr val="000000"/>
                </a:solidFill>
                <a:latin typeface="Arial"/>
                <a:ea typeface="Arial"/>
                <a:cs typeface="Arial"/>
                <a:sym typeface="Arial"/>
              </a:rPr>
              <a:t>Nachdem man dem Pfeil gefolgt ist, erreicht man den Fahrradbaubereich, in dem die Teile des Fahrrads noch einmal gezeigt werden und man die Möglichkeit hat, jedes Teil zu greifen und in der Hebebühne zu setzen.</a:t>
            </a:r>
          </a:p>
          <a:p>
            <a:pPr marL="0" lvl="0" indent="0" algn="l" rtl="0">
              <a:spcBef>
                <a:spcPts val="1400"/>
              </a:spcBef>
              <a:spcAft>
                <a:spcPts val="1200"/>
              </a:spcAft>
              <a:buNone/>
            </a:pPr>
            <a:endParaRPr sz="1400" b="1" dirty="0">
              <a:solidFill>
                <a:srgbClr val="000000"/>
              </a:solidFill>
              <a:latin typeface="Arial"/>
              <a:ea typeface="Arial"/>
              <a:cs typeface="Arial"/>
              <a:sym typeface="Arial"/>
            </a:endParaRPr>
          </a:p>
        </p:txBody>
      </p:sp>
      <p:pic>
        <p:nvPicPr>
          <p:cNvPr id="175" name="Google Shape;175;p26"/>
          <p:cNvPicPr preferRelativeResize="0"/>
          <p:nvPr/>
        </p:nvPicPr>
        <p:blipFill rotWithShape="1">
          <a:blip r:embed="rId3">
            <a:alphaModFix/>
          </a:blip>
          <a:srcRect l="15179" t="12795" r="14511" b="16513"/>
          <a:stretch/>
        </p:blipFill>
        <p:spPr>
          <a:xfrm>
            <a:off x="5718532" y="1586250"/>
            <a:ext cx="2956349" cy="278644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1" name="Google Shape;181;p27"/>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Die Reihenfolge beim Zusammenbau des Fahrzeugs wird durch scrollbare Dialogfenster vorgegeben.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je nach der richtigen Auslegung wird neben jedem Teil ein richtiges Zeichen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b="1">
              <a:solidFill>
                <a:srgbClr val="000000"/>
              </a:solidFill>
              <a:latin typeface="Arial"/>
              <a:ea typeface="Arial"/>
              <a:cs typeface="Arial"/>
              <a:sym typeface="Arial"/>
            </a:endParaRPr>
          </a:p>
        </p:txBody>
      </p:sp>
      <p:pic>
        <p:nvPicPr>
          <p:cNvPr id="182" name="Google Shape;182;p27"/>
          <p:cNvPicPr preferRelativeResize="0"/>
          <p:nvPr/>
        </p:nvPicPr>
        <p:blipFill>
          <a:blip r:embed="rId3">
            <a:alphaModFix/>
          </a:blip>
          <a:stretch>
            <a:fillRect/>
          </a:stretch>
        </p:blipFill>
        <p:spPr>
          <a:xfrm>
            <a:off x="5614350" y="37125"/>
            <a:ext cx="3180450" cy="2595893"/>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83" name="Google Shape;183;p27"/>
          <p:cNvPicPr preferRelativeResize="0"/>
          <p:nvPr/>
        </p:nvPicPr>
        <p:blipFill rotWithShape="1">
          <a:blip r:embed="rId4">
            <a:alphaModFix/>
          </a:blip>
          <a:srcRect l="4463" t="28144" r="30567" b="14522"/>
          <a:stretch/>
        </p:blipFill>
        <p:spPr>
          <a:xfrm>
            <a:off x="5614350" y="2840529"/>
            <a:ext cx="3139326" cy="202102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9" name="Google Shape;189;p28"/>
          <p:cNvSpPr txBox="1">
            <a:spLocks noGrp="1"/>
          </p:cNvSpPr>
          <p:nvPr>
            <p:ph type="body" idx="1"/>
          </p:nvPr>
        </p:nvSpPr>
        <p:spPr>
          <a:xfrm>
            <a:off x="729450" y="2078875"/>
            <a:ext cx="47163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Nach der korrekten Umsetzung des gesamten Fahrrads wird ein ermutigendes Fenster mit der Aufschrift </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„Wow! du hast es geschafft“ angezeigt. </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5658750" y="97550"/>
            <a:ext cx="3094924" cy="2305412"/>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91" name="Google Shape;191;p28"/>
          <p:cNvPicPr preferRelativeResize="0"/>
          <p:nvPr/>
        </p:nvPicPr>
        <p:blipFill>
          <a:blip r:embed="rId4">
            <a:alphaModFix/>
          </a:blip>
          <a:stretch>
            <a:fillRect/>
          </a:stretch>
        </p:blipFill>
        <p:spPr>
          <a:xfrm>
            <a:off x="5658750" y="2544625"/>
            <a:ext cx="3094925" cy="25988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97" name="Google Shape;197;p29"/>
          <p:cNvSpPr txBox="1">
            <a:spLocks noGrp="1"/>
          </p:cNvSpPr>
          <p:nvPr>
            <p:ph type="body" idx="1"/>
          </p:nvPr>
        </p:nvSpPr>
        <p:spPr>
          <a:xfrm>
            <a:off x="729450" y="2078875"/>
            <a:ext cx="39450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Hier gilt auch die Implementierung von Attach transform Option zu einem bestimmten Punkt für Greifen, neben den Aktionen, die passiert, wenn ("select entered")</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8" name="Google Shape;198;p29"/>
          <p:cNvPicPr preferRelativeResize="0"/>
          <p:nvPr/>
        </p:nvPicPr>
        <p:blipFill>
          <a:blip r:embed="rId3">
            <a:alphaModFix/>
          </a:blip>
          <a:stretch>
            <a:fillRect/>
          </a:stretch>
        </p:blipFill>
        <p:spPr>
          <a:xfrm>
            <a:off x="4716775" y="1447350"/>
            <a:ext cx="4381251" cy="251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59898D5-66FE-3283-AD11-56B66624FC7D}"/>
            </a:ext>
          </a:extLst>
        </p:cNvPr>
        <p:cNvGrpSpPr/>
        <p:nvPr/>
      </p:nvGrpSpPr>
      <p:grpSpPr>
        <a:xfrm>
          <a:off x="0" y="0"/>
          <a:ext cx="0" cy="0"/>
          <a:chOff x="0" y="0"/>
          <a:chExt cx="0" cy="0"/>
        </a:xfrm>
      </p:grpSpPr>
      <p:sp>
        <p:nvSpPr>
          <p:cNvPr id="86" name="Google Shape;86;p13">
            <a:extLst>
              <a:ext uri="{FF2B5EF4-FFF2-40B4-BE49-F238E27FC236}">
                <a16:creationId xmlns:a16="http://schemas.microsoft.com/office/drawing/2014/main" id="{C34610FB-48F3-45BF-A278-4F190F3DA729}"/>
              </a:ext>
            </a:extLst>
          </p:cNvPr>
          <p:cNvSpPr txBox="1">
            <a:spLocks noGrp="1"/>
          </p:cNvSpPr>
          <p:nvPr>
            <p:ph type="ctrTitle"/>
          </p:nvPr>
        </p:nvSpPr>
        <p:spPr>
          <a:xfrm>
            <a:off x="729450" y="1322450"/>
            <a:ext cx="7688100" cy="1060532"/>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dirty="0"/>
              <a:t>Augmented and Virtual Reality (HSEL MIM 20 W23)</a:t>
            </a:r>
            <a:endParaRPr sz="1400" b="1" dirty="0"/>
          </a:p>
          <a:p>
            <a:pPr marL="0" lvl="0" indent="0" algn="l" rtl="0">
              <a:spcBef>
                <a:spcPts val="1400"/>
              </a:spcBef>
              <a:spcAft>
                <a:spcPts val="0"/>
              </a:spcAft>
              <a:buNone/>
            </a:pPr>
            <a:r>
              <a:rPr lang="de-DE" sz="1400" dirty="0">
                <a:highlight>
                  <a:srgbClr val="FFFFFF"/>
                </a:highlight>
              </a:rPr>
              <a:t>Inhalte</a:t>
            </a:r>
            <a:endParaRPr dirty="0"/>
          </a:p>
        </p:txBody>
      </p:sp>
      <p:sp>
        <p:nvSpPr>
          <p:cNvPr id="87" name="Google Shape;87;p13">
            <a:extLst>
              <a:ext uri="{FF2B5EF4-FFF2-40B4-BE49-F238E27FC236}">
                <a16:creationId xmlns:a16="http://schemas.microsoft.com/office/drawing/2014/main" id="{DBBC48DC-1CD2-6227-C472-3B5F127A3012}"/>
              </a:ext>
            </a:extLst>
          </p:cNvPr>
          <p:cNvSpPr txBox="1">
            <a:spLocks noGrp="1"/>
          </p:cNvSpPr>
          <p:nvPr>
            <p:ph type="subTitle" idx="1"/>
          </p:nvPr>
        </p:nvSpPr>
        <p:spPr>
          <a:xfrm>
            <a:off x="258500" y="2466109"/>
            <a:ext cx="8520600" cy="2404466"/>
          </a:xfrm>
          <a:prstGeom prst="rect">
            <a:avLst/>
          </a:prstGeom>
        </p:spPr>
        <p:txBody>
          <a:bodyPr spcFirstLastPara="1" wrap="square" lIns="91425" tIns="91425" rIns="91425" bIns="91425" anchor="t" anchorCtr="0">
            <a:normAutofit fontScale="77500" lnSpcReduction="20000"/>
          </a:bodyPr>
          <a:lstStyle/>
          <a:p>
            <a:pPr marL="0" lvl="0" indent="0" algn="l" rtl="0">
              <a:spcBef>
                <a:spcPts val="1200"/>
              </a:spcBef>
              <a:spcAft>
                <a:spcPts val="0"/>
              </a:spcAft>
              <a:buNone/>
            </a:pPr>
            <a:r>
              <a:rPr lang="en" dirty="0"/>
              <a:t>Konzept und Ziel</a:t>
            </a:r>
          </a:p>
          <a:p>
            <a:pPr marL="0" lvl="0" indent="0" algn="l" rtl="0">
              <a:spcBef>
                <a:spcPts val="1200"/>
              </a:spcBef>
              <a:spcAft>
                <a:spcPts val="0"/>
              </a:spcAft>
              <a:buNone/>
            </a:pPr>
            <a:r>
              <a:rPr lang="en" dirty="0"/>
              <a:t>Warum?</a:t>
            </a:r>
          </a:p>
          <a:p>
            <a:pPr marL="0" lvl="0" indent="0" algn="l" rtl="0">
              <a:spcBef>
                <a:spcPts val="1200"/>
              </a:spcBef>
              <a:spcAft>
                <a:spcPts val="0"/>
              </a:spcAft>
              <a:buNone/>
            </a:pPr>
            <a:r>
              <a:rPr lang="en" dirty="0"/>
              <a:t>Maßnahmen / Prozessschritte</a:t>
            </a:r>
          </a:p>
          <a:p>
            <a:pPr marL="0" lvl="0" indent="0" algn="l" rtl="0">
              <a:spcBef>
                <a:spcPts val="1200"/>
              </a:spcBef>
              <a:spcAft>
                <a:spcPts val="0"/>
              </a:spcAft>
              <a:buNone/>
            </a:pPr>
            <a:r>
              <a:rPr lang="en" dirty="0"/>
              <a:t>Wie weit konnten Sie das Ziel erreichen</a:t>
            </a:r>
          </a:p>
          <a:p>
            <a:pPr marL="0" lvl="0" indent="0" algn="l" rtl="0">
              <a:spcBef>
                <a:spcPts val="1200"/>
              </a:spcBef>
              <a:spcAft>
                <a:spcPts val="0"/>
              </a:spcAft>
              <a:buNone/>
            </a:pPr>
            <a:r>
              <a:rPr lang="en" dirty="0"/>
              <a:t>Erwartungen</a:t>
            </a:r>
          </a:p>
          <a:p>
            <a:pPr marL="0" lvl="0" indent="0" algn="l" rtl="0">
              <a:spcBef>
                <a:spcPts val="1200"/>
              </a:spcBef>
              <a:spcAft>
                <a:spcPts val="0"/>
              </a:spcAft>
              <a:buNone/>
            </a:pPr>
            <a:r>
              <a:rPr lang="en" dirty="0"/>
              <a:t>Probleme</a:t>
            </a:r>
          </a:p>
          <a:p>
            <a:pPr marL="0" lvl="0" indent="0" algn="l" rtl="0">
              <a:spcBef>
                <a:spcPts val="1200"/>
              </a:spcBef>
              <a:spcAft>
                <a:spcPts val="0"/>
              </a:spcAft>
              <a:buNone/>
            </a:pPr>
            <a:r>
              <a:rPr lang="en" dirty="0"/>
              <a:t>Implementierung</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32504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12" name="Google Shape;212;p31"/>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Farbeänderung:</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954982" y="3498628"/>
            <a:ext cx="1984093" cy="916572"/>
          </a:xfrm>
          <a:prstGeom prst="rect">
            <a:avLst/>
          </a:prstGeom>
          <a:noFill/>
          <a:ln>
            <a:noFill/>
          </a:ln>
        </p:spPr>
      </p:pic>
      <p:pic>
        <p:nvPicPr>
          <p:cNvPr id="214" name="Google Shape;214;p31"/>
          <p:cNvPicPr preferRelativeResize="0"/>
          <p:nvPr/>
        </p:nvPicPr>
        <p:blipFill>
          <a:blip r:embed="rId4">
            <a:alphaModFix/>
          </a:blip>
          <a:stretch>
            <a:fillRect/>
          </a:stretch>
        </p:blipFill>
        <p:spPr>
          <a:xfrm>
            <a:off x="5806601" y="526473"/>
            <a:ext cx="2540764" cy="222447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31"/>
          <p:cNvPicPr preferRelativeResize="0"/>
          <p:nvPr/>
        </p:nvPicPr>
        <p:blipFill rotWithShape="1">
          <a:blip r:embed="rId5">
            <a:alphaModFix/>
          </a:blip>
          <a:srcRect l="28190" t="12586" r="16567" b="33557"/>
          <a:stretch/>
        </p:blipFill>
        <p:spPr>
          <a:xfrm>
            <a:off x="5015346" y="3154254"/>
            <a:ext cx="1818173" cy="176926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21" name="Google Shape;221;p32"/>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Exittür:</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kann angeklickt werden und das Spiel endet mit einer "bye"-Stimme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22" name="Google Shape;222;p32"/>
          <p:cNvPicPr preferRelativeResize="0"/>
          <p:nvPr/>
        </p:nvPicPr>
        <p:blipFill>
          <a:blip r:embed="rId3">
            <a:alphaModFix/>
          </a:blip>
          <a:stretch>
            <a:fillRect/>
          </a:stretch>
        </p:blipFill>
        <p:spPr>
          <a:xfrm>
            <a:off x="4826800" y="1208150"/>
            <a:ext cx="3933880"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Links</a:t>
            </a:r>
            <a:endParaRPr/>
          </a:p>
        </p:txBody>
      </p:sp>
      <p:sp>
        <p:nvSpPr>
          <p:cNvPr id="228" name="Google Shape;228;p33"/>
          <p:cNvSpPr txBox="1">
            <a:spLocks noGrp="1"/>
          </p:cNvSpPr>
          <p:nvPr>
            <p:ph type="body" idx="1"/>
          </p:nvPr>
        </p:nvSpPr>
        <p:spPr>
          <a:xfrm>
            <a:off x="729450" y="1833927"/>
            <a:ext cx="8334600" cy="3091364"/>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dirty="0">
                <a:solidFill>
                  <a:srgbClr val="000000"/>
                </a:solidFill>
                <a:latin typeface="Arial"/>
                <a:ea typeface="Arial"/>
                <a:cs typeface="Arial"/>
                <a:sym typeface="Arial"/>
              </a:rPr>
              <a:t>Github: </a:t>
            </a:r>
            <a:r>
              <a:rPr lang="en" sz="1400" u="sng" dirty="0">
                <a:solidFill>
                  <a:schemeClr val="hlink"/>
                </a:solidFill>
                <a:latin typeface="Arial"/>
                <a:ea typeface="Arial"/>
                <a:cs typeface="Arial"/>
                <a:sym typeface="Arial"/>
                <a:hlinkClick r:id="rId3"/>
              </a:rPr>
              <a:t>https://github.com/marina-micheal/AVR23__Micheal</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Video Ordner Link: </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u="sng" dirty="0">
                <a:solidFill>
                  <a:schemeClr val="hlink"/>
                </a:solidFill>
                <a:latin typeface="Arial"/>
                <a:ea typeface="Arial"/>
                <a:cs typeface="Arial"/>
                <a:sym typeface="Arial"/>
                <a:hlinkClick r:id="rId4"/>
              </a:rPr>
              <a:t>https://drive.google.com/drive/folders/14kETEKbDRNb4sdsjwot-8RbBVrawnVg5?usp=sharing</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Original Video</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HandTracking Probleme 1,2</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864575" y="144280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Danke für Ihre Aufmerksamkeit</a:t>
            </a:r>
            <a:endParaRPr/>
          </a:p>
        </p:txBody>
      </p:sp>
      <p:sp>
        <p:nvSpPr>
          <p:cNvPr id="234" name="Google Shape;234;p34"/>
          <p:cNvSpPr txBox="1">
            <a:spLocks noGrp="1"/>
          </p:cNvSpPr>
          <p:nvPr>
            <p:ph type="body" idx="1"/>
          </p:nvPr>
        </p:nvSpPr>
        <p:spPr>
          <a:xfrm>
            <a:off x="3726875" y="2265100"/>
            <a:ext cx="929700" cy="4326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Fragen?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Konzept und Ziel</a:t>
            </a:r>
            <a:endParaRPr dirty="0"/>
          </a:p>
        </p:txBody>
      </p:sp>
      <p:sp>
        <p:nvSpPr>
          <p:cNvPr id="93" name="Google Shape;93;p14"/>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dirty="0">
                <a:solidFill>
                  <a:schemeClr val="dk2"/>
                </a:solidFill>
                <a:latin typeface="Arial"/>
                <a:ea typeface="Arial"/>
                <a:cs typeface="Arial"/>
                <a:sym typeface="Arial"/>
              </a:rPr>
              <a:t>Das Ziel besteht darin, eine Anwendung zu entwickeln, die Menschen mit geringen Kenntnissen im Bereich Fahrräder die Möglichkeit bietet, mehr über Fahrradteile, ihre Namen, Funktionalitäten und den Aufbau zu erfahren.</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de-DE" sz="1200" dirty="0">
                <a:solidFill>
                  <a:schemeClr val="dk2"/>
                </a:solidFill>
                <a:latin typeface="Arial"/>
                <a:ea typeface="Arial"/>
                <a:cs typeface="Arial"/>
                <a:sym typeface="Arial"/>
              </a:rPr>
              <a:t>Die Integration von MRTK-Komponenten zur Gestaltung einer ansprechenden Benutzeroberfläche und einer realistischen Erfahrung wird betont.</a:t>
            </a:r>
            <a:endParaRPr sz="1200" dirty="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Warum?</a:t>
            </a:r>
            <a:endParaRPr dirty="0"/>
          </a:p>
        </p:txBody>
      </p:sp>
      <p:sp>
        <p:nvSpPr>
          <p:cNvPr id="99" name="Google Shape;99;p15"/>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285750" indent="-285750"/>
            <a:r>
              <a:rPr lang="en" sz="1400" b="1" dirty="0">
                <a:solidFill>
                  <a:srgbClr val="374151"/>
                </a:solidFill>
                <a:highlight>
                  <a:srgbClr val="FFFFFF"/>
                </a:highlight>
                <a:latin typeface="+mn-lt"/>
                <a:ea typeface="Roboto"/>
                <a:cs typeface="Roboto"/>
                <a:sym typeface="Roboto"/>
              </a:rPr>
              <a:t>Benutzerfreundlich. Leichte Navigierbarkeit</a:t>
            </a:r>
            <a:br>
              <a:rPr lang="en" sz="1400" b="1" dirty="0">
                <a:solidFill>
                  <a:srgbClr val="374151"/>
                </a:solidFill>
                <a:highlight>
                  <a:srgbClr val="FFFFFF"/>
                </a:highlight>
                <a:latin typeface="+mn-lt"/>
                <a:ea typeface="Roboto"/>
                <a:cs typeface="Roboto"/>
                <a:sym typeface="Roboto"/>
              </a:rPr>
            </a:br>
            <a:endParaRPr lang="de-DE" sz="1400" dirty="0">
              <a:solidFill>
                <a:srgbClr val="374151"/>
              </a:solidFill>
              <a:latin typeface="+mn-lt"/>
            </a:endParaRPr>
          </a:p>
          <a:p>
            <a:pPr marL="285750" indent="-285750"/>
            <a:r>
              <a:rPr lang="de-DE" sz="1400" b="1" i="0" dirty="0">
                <a:solidFill>
                  <a:srgbClr val="374151"/>
                </a:solidFill>
                <a:effectLst/>
                <a:latin typeface="+mn-lt"/>
              </a:rPr>
              <a:t>Auswahl der Interaktionselemente</a:t>
            </a:r>
            <a:br>
              <a:rPr lang="de-DE" b="1" i="0" dirty="0">
                <a:solidFill>
                  <a:srgbClr val="374151"/>
                </a:solidFill>
                <a:effectLst/>
                <a:latin typeface="+mn-lt"/>
              </a:rPr>
            </a:br>
            <a:r>
              <a:rPr lang="de-DE" sz="1200" i="0" dirty="0">
                <a:solidFill>
                  <a:srgbClr val="374151"/>
                </a:solidFill>
                <a:effectLst/>
                <a:latin typeface="+mn-lt"/>
              </a:rPr>
              <a:t>Die Auswahl von UI- und interaktiven Elementen wie Dialogfeldern, </a:t>
            </a:r>
            <a:r>
              <a:rPr lang="de-DE" sz="1200" i="0" dirty="0" err="1">
                <a:solidFill>
                  <a:srgbClr val="374151"/>
                </a:solidFill>
                <a:effectLst/>
                <a:latin typeface="+mn-lt"/>
              </a:rPr>
              <a:t>scrollbarem</a:t>
            </a:r>
            <a:r>
              <a:rPr lang="de-DE" sz="1200" i="0" dirty="0">
                <a:solidFill>
                  <a:srgbClr val="374151"/>
                </a:solidFill>
                <a:effectLst/>
                <a:latin typeface="+mn-lt"/>
              </a:rPr>
              <a:t> Text, Hover-Effekten, Klickfunktionen, Greif- und Schnappoptionen basiert auf ihrer Einfachheit und ihrer Fähigkeit, eine nahtlose Benutzererfahrung zu bieten, die auch unerfahrenen Benutzern den Informationszugang ermöglicht.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Prozess</a:t>
            </a:r>
            <a:endParaRPr dirty="0"/>
          </a:p>
        </p:txBody>
      </p:sp>
      <p:sp>
        <p:nvSpPr>
          <p:cNvPr id="105" name="Google Shape;105;p16"/>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171450" indent="-171450">
              <a:lnSpc>
                <a:spcPct val="100000"/>
              </a:lnSpc>
              <a:spcBef>
                <a:spcPts val="1200"/>
              </a:spcBef>
            </a:pPr>
            <a:r>
              <a:rPr lang="en" sz="1200" dirty="0">
                <a:solidFill>
                  <a:schemeClr val="dk2"/>
                </a:solidFill>
                <a:latin typeface="+mn-lt"/>
                <a:ea typeface="Arial"/>
                <a:cs typeface="Arial"/>
                <a:sym typeface="Arial"/>
              </a:rPr>
              <a:t>Recherche in Mrtk Microsoft Komponenten und Implementierung</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Probieren verschiedener UI-Elemente, die bereits in MRTK-Paketen enthalten sind</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Versuch, Elemente und Funktionen zu ändern, zu verbessern und zu kombinieren</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Erstellung der Anwendung </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Lösen von Problemen und Verbessern der Integration</a:t>
            </a:r>
            <a:endParaRPr sz="1200" dirty="0">
              <a:solidFill>
                <a:schemeClr val="dk2"/>
              </a:solidFill>
              <a:latin typeface="+mn-lt"/>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0DBFBD3-7CB5-7B23-E4D1-F081347DBBF4}"/>
            </a:ext>
          </a:extLst>
        </p:cNvPr>
        <p:cNvGrpSpPr/>
        <p:nvPr/>
      </p:nvGrpSpPr>
      <p:grpSpPr>
        <a:xfrm>
          <a:off x="0" y="0"/>
          <a:ext cx="0" cy="0"/>
          <a:chOff x="0" y="0"/>
          <a:chExt cx="0" cy="0"/>
        </a:xfrm>
      </p:grpSpPr>
      <p:sp>
        <p:nvSpPr>
          <p:cNvPr id="104" name="Google Shape;104;p16">
            <a:extLst>
              <a:ext uri="{FF2B5EF4-FFF2-40B4-BE49-F238E27FC236}">
                <a16:creationId xmlns:a16="http://schemas.microsoft.com/office/drawing/2014/main" id="{E879B58E-566A-20D3-FDFF-0A51113F4564}"/>
              </a:ext>
            </a:extLst>
          </p:cNvPr>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Maßnahmen</a:t>
            </a:r>
            <a:endParaRPr dirty="0"/>
          </a:p>
        </p:txBody>
      </p:sp>
      <p:sp>
        <p:nvSpPr>
          <p:cNvPr id="105" name="Google Shape;105;p16">
            <a:extLst>
              <a:ext uri="{FF2B5EF4-FFF2-40B4-BE49-F238E27FC236}">
                <a16:creationId xmlns:a16="http://schemas.microsoft.com/office/drawing/2014/main" id="{F92C2159-74A2-DEC3-A740-63659163022C}"/>
              </a:ext>
            </a:extLst>
          </p:cNvPr>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Interaktive Dialogfenster mit klaren Klick- und Hover-Optionen für Benutzerfreundlichkeit implementiert.</a:t>
            </a:r>
          </a:p>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Option zum Ein- und Ausschalten der Stimme für individuelle Audioanpassungen hinzugefügt.</a:t>
            </a:r>
          </a:p>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Wahl zwischen Hand-Tracking oder Ray-Nutzung in allen Bereichen zur Anpassung an Benutzerpräferenzen ermöglicht.</a:t>
            </a:r>
          </a:p>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Slider zur Farbanpassung mit Skripten integriert für individuelle Fahrradfarbgestaltung.</a:t>
            </a:r>
          </a:p>
          <a:p>
            <a:pPr marL="171450" indent="-171450">
              <a:lnSpc>
                <a:spcPct val="100000"/>
              </a:lnSpc>
              <a:spcBef>
                <a:spcPts val="1400"/>
              </a:spcBef>
            </a:pPr>
            <a:r>
              <a:rPr lang="en" sz="1000" dirty="0">
                <a:solidFill>
                  <a:srgbClr val="374151"/>
                </a:solidFill>
                <a:highlight>
                  <a:srgbClr val="FFFFFF"/>
                </a:highlight>
                <a:latin typeface="+mn-lt"/>
                <a:ea typeface="Roboto"/>
                <a:cs typeface="Roboto"/>
                <a:sym typeface="Roboto"/>
              </a:rPr>
              <a:t>Nutzung von Grab und Snap optionen im Aufbaubereich </a:t>
            </a:r>
          </a:p>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Implementierung von </a:t>
            </a:r>
            <a:r>
              <a:rPr lang="de-DE" sz="1000" dirty="0" err="1">
                <a:solidFill>
                  <a:srgbClr val="374151"/>
                </a:solidFill>
                <a:highlight>
                  <a:srgbClr val="FFFFFF"/>
                </a:highlight>
                <a:latin typeface="+mn-lt"/>
                <a:ea typeface="Roboto"/>
                <a:cs typeface="Roboto"/>
                <a:sym typeface="Roboto"/>
              </a:rPr>
              <a:t>scrollbaren</a:t>
            </a:r>
            <a:r>
              <a:rPr lang="de-DE" sz="1000" dirty="0">
                <a:solidFill>
                  <a:srgbClr val="374151"/>
                </a:solidFill>
                <a:highlight>
                  <a:srgbClr val="FFFFFF"/>
                </a:highlight>
                <a:latin typeface="+mn-lt"/>
                <a:ea typeface="Roboto"/>
                <a:cs typeface="Roboto"/>
                <a:sym typeface="Roboto"/>
              </a:rPr>
              <a:t> MRTK-Komponenten</a:t>
            </a:r>
          </a:p>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Verwendung realistischer Bilder und UI-Elemente für </a:t>
            </a:r>
            <a:r>
              <a:rPr lang="en" sz="1000" dirty="0">
                <a:solidFill>
                  <a:srgbClr val="374151"/>
                </a:solidFill>
                <a:highlight>
                  <a:srgbClr val="FFFFFF"/>
                </a:highlight>
                <a:latin typeface="+mn-lt"/>
                <a:ea typeface="Roboto"/>
                <a:cs typeface="Roboto"/>
                <a:sym typeface="Roboto"/>
              </a:rPr>
              <a:t>mehr realistische Erfahrung</a:t>
            </a:r>
          </a:p>
          <a:p>
            <a:pPr marL="171450" indent="-171450">
              <a:lnSpc>
                <a:spcPct val="100000"/>
              </a:lnSpc>
              <a:spcBef>
                <a:spcPts val="1400"/>
              </a:spcBef>
            </a:pPr>
            <a:r>
              <a:rPr lang="de-DE" sz="1000" dirty="0">
                <a:solidFill>
                  <a:srgbClr val="374151"/>
                </a:solidFill>
                <a:highlight>
                  <a:srgbClr val="FFFFFF"/>
                </a:highlight>
                <a:latin typeface="+mn-lt"/>
                <a:ea typeface="Roboto"/>
                <a:cs typeface="Roboto"/>
                <a:sym typeface="Roboto"/>
              </a:rPr>
              <a:t>Klare Navigation mittels Pfeilen und Anweisungen für einfache Orientierung.</a:t>
            </a:r>
            <a:endParaRPr lang="de-DE" sz="1000" dirty="0">
              <a:solidFill>
                <a:schemeClr val="dk2"/>
              </a:solidFill>
              <a:latin typeface="+mn-lt"/>
              <a:ea typeface="Arial"/>
              <a:cs typeface="Arial"/>
              <a:sym typeface="Arial"/>
            </a:endParaRPr>
          </a:p>
        </p:txBody>
      </p:sp>
    </p:spTree>
    <p:extLst>
      <p:ext uri="{BB962C8B-B14F-4D97-AF65-F5344CB8AC3E}">
        <p14:creationId xmlns:p14="http://schemas.microsoft.com/office/powerpoint/2010/main" val="343573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Wie weit konnten Sie das Ziel erreichen</a:t>
            </a:r>
            <a:endParaRPr dirty="0"/>
          </a:p>
        </p:txBody>
      </p:sp>
      <p:sp>
        <p:nvSpPr>
          <p:cNvPr id="111" name="Google Shape;111;p17"/>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b="1" dirty="0">
                <a:solidFill>
                  <a:schemeClr val="dk2"/>
                </a:solidFill>
                <a:latin typeface="Arial"/>
                <a:ea typeface="Arial"/>
                <a:cs typeface="Arial"/>
                <a:sym typeface="Arial"/>
              </a:rPr>
              <a:t>Nach dem Testen der Anwendung durch 3 Personen kann man sagen, ja das Ziel ist erreicht:</a:t>
            </a:r>
            <a:endParaRPr sz="1200" b="1"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alle Bereiche mit der richtigen Reihenfolge und wie geplant leicht navigiert.</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viele neue Informationen über die Namen und Funktionen von Fahrradteilen erhalten. </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Handtracking hat aber technische Probleme</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Erwartungen</a:t>
            </a:r>
            <a:endParaRPr dirty="0"/>
          </a:p>
        </p:txBody>
      </p:sp>
      <p:sp>
        <p:nvSpPr>
          <p:cNvPr id="117" name="Google Shape;117;p18"/>
          <p:cNvSpPr txBox="1">
            <a:spLocks noGrp="1"/>
          </p:cNvSpPr>
          <p:nvPr>
            <p:ph type="body" idx="1"/>
          </p:nvPr>
        </p:nvSpPr>
        <p:spPr>
          <a:xfrm>
            <a:off x="729450" y="2078875"/>
            <a:ext cx="7688700" cy="2784070"/>
          </a:xfrm>
          <a:prstGeom prst="rect">
            <a:avLst/>
          </a:prstGeom>
        </p:spPr>
        <p:txBody>
          <a:bodyPr spcFirstLastPara="1" wrap="square" lIns="91425" tIns="91425" rIns="91425" bIns="91425" anchor="t" anchorCtr="0">
            <a:normAutofit fontScale="92500" lnSpcReduction="20000"/>
          </a:bodyPr>
          <a:lstStyle/>
          <a:p>
            <a:pPr marL="0" indent="0">
              <a:buNone/>
            </a:pPr>
            <a:r>
              <a:rPr lang="en" sz="1800" b="1" dirty="0">
                <a:solidFill>
                  <a:schemeClr val="bg2"/>
                </a:solidFill>
                <a:latin typeface="+mn-lt"/>
              </a:rPr>
              <a:t>Simple ist besser</a:t>
            </a:r>
          </a:p>
          <a:p>
            <a:pPr marL="285750" indent="-285750">
              <a:lnSpc>
                <a:spcPct val="120000"/>
              </a:lnSpc>
            </a:pPr>
            <a:r>
              <a:rPr lang="de-DE" sz="1400" i="0" dirty="0">
                <a:solidFill>
                  <a:schemeClr val="bg2"/>
                </a:solidFill>
                <a:effectLst/>
                <a:latin typeface="+mj-lt"/>
              </a:rPr>
              <a:t>Die Anwendung soll benutzerfreundlich und leicht verständlich sein.</a:t>
            </a:r>
          </a:p>
          <a:p>
            <a:pPr marL="285750" indent="-285750">
              <a:lnSpc>
                <a:spcPct val="120000"/>
              </a:lnSpc>
            </a:pPr>
            <a:r>
              <a:rPr lang="de-DE" sz="1400" i="0" dirty="0">
                <a:solidFill>
                  <a:schemeClr val="bg2"/>
                </a:solidFill>
                <a:effectLst/>
                <a:latin typeface="+mj-lt"/>
              </a:rPr>
              <a:t>Klare Navigation: Die Benutzer sollten sich einfach durch die Anwendung bewegen können, ohne verwirrt zu werden.</a:t>
            </a:r>
          </a:p>
          <a:p>
            <a:pPr marL="285750" indent="-285750">
              <a:lnSpc>
                <a:spcPct val="120000"/>
              </a:lnSpc>
            </a:pPr>
            <a:r>
              <a:rPr lang="de-DE" sz="1400" i="0" dirty="0">
                <a:solidFill>
                  <a:schemeClr val="bg2"/>
                </a:solidFill>
                <a:effectLst/>
                <a:latin typeface="+mj-lt"/>
              </a:rPr>
              <a:t>Schaffung einer informativen Anwendung: Ziel ist es, den Benutzern umfassende Informationen über Fahrradteile zu vermitteln.</a:t>
            </a:r>
          </a:p>
          <a:p>
            <a:pPr marL="285750" indent="-285750">
              <a:lnSpc>
                <a:spcPct val="120000"/>
              </a:lnSpc>
            </a:pPr>
            <a:r>
              <a:rPr lang="de-DE" sz="1400" i="0" dirty="0">
                <a:solidFill>
                  <a:schemeClr val="bg2"/>
                </a:solidFill>
                <a:effectLst/>
                <a:latin typeface="+mj-lt"/>
              </a:rPr>
              <a:t>Attraktive UI-Elemente: Die Benutzeroberfläche soll ansprechend gestaltet sein, um die Benutzer zu engagieren.</a:t>
            </a:r>
          </a:p>
          <a:p>
            <a:pPr marL="285750" indent="-285750">
              <a:lnSpc>
                <a:spcPct val="120000"/>
              </a:lnSpc>
            </a:pPr>
            <a:r>
              <a:rPr lang="en" sz="1400" dirty="0">
                <a:solidFill>
                  <a:schemeClr val="bg2"/>
                </a:solidFill>
                <a:latin typeface="+mj-lt"/>
              </a:rPr>
              <a:t>Reibungslose " Händetracking “, Ray Controller während der gesamten Erfahrung</a:t>
            </a:r>
          </a:p>
          <a:p>
            <a:pPr marL="285750" indent="-285750">
              <a:lnSpc>
                <a:spcPct val="120000"/>
              </a:lnSpc>
            </a:pPr>
            <a:r>
              <a:rPr lang="en" sz="1400" dirty="0">
                <a:solidFill>
                  <a:schemeClr val="bg2"/>
                </a:solidFill>
                <a:latin typeface="+mj-lt"/>
              </a:rPr>
              <a:t>MRTK Elemente ohne Probleme verwenden</a:t>
            </a:r>
          </a:p>
          <a:p>
            <a:pPr marL="285750" indent="-285750">
              <a:lnSpc>
                <a:spcPct val="120000"/>
              </a:lnSpc>
            </a:pPr>
            <a:r>
              <a:rPr lang="de-DE" sz="1400" dirty="0">
                <a:solidFill>
                  <a:schemeClr val="bg2"/>
                </a:solidFill>
                <a:latin typeface="+mj-lt"/>
              </a:rPr>
              <a:t>Möglichkeit, XRT-Komponenten wie Socket </a:t>
            </a:r>
            <a:r>
              <a:rPr lang="de-DE" sz="1400" dirty="0" err="1">
                <a:solidFill>
                  <a:schemeClr val="bg2"/>
                </a:solidFill>
                <a:latin typeface="+mj-lt"/>
              </a:rPr>
              <a:t>Interactor</a:t>
            </a:r>
            <a:r>
              <a:rPr lang="de-DE" sz="1400" dirty="0">
                <a:solidFill>
                  <a:schemeClr val="bg2"/>
                </a:solidFill>
                <a:latin typeface="+mj-lt"/>
              </a:rPr>
              <a:t> oder Grab-</a:t>
            </a:r>
            <a:r>
              <a:rPr lang="de-DE" sz="1400" dirty="0" err="1">
                <a:solidFill>
                  <a:schemeClr val="bg2"/>
                </a:solidFill>
                <a:latin typeface="+mj-lt"/>
              </a:rPr>
              <a:t>Interactor</a:t>
            </a:r>
            <a:r>
              <a:rPr lang="de-DE" sz="1400" dirty="0">
                <a:solidFill>
                  <a:schemeClr val="bg2"/>
                </a:solidFill>
                <a:latin typeface="+mj-lt"/>
              </a:rPr>
              <a:t> mit </a:t>
            </a:r>
            <a:r>
              <a:rPr lang="de-DE" sz="1400" dirty="0" err="1">
                <a:solidFill>
                  <a:schemeClr val="bg2"/>
                </a:solidFill>
                <a:latin typeface="+mj-lt"/>
              </a:rPr>
              <a:t>Mrtk</a:t>
            </a:r>
            <a:r>
              <a:rPr lang="de-DE" sz="1400" dirty="0">
                <a:solidFill>
                  <a:schemeClr val="bg2"/>
                </a:solidFill>
                <a:latin typeface="+mj-lt"/>
              </a:rPr>
              <a:t>-Komponenten wie </a:t>
            </a:r>
            <a:r>
              <a:rPr lang="de-DE" sz="1400" dirty="0" err="1">
                <a:solidFill>
                  <a:schemeClr val="bg2"/>
                </a:solidFill>
                <a:latin typeface="+mj-lt"/>
              </a:rPr>
              <a:t>Object</a:t>
            </a:r>
            <a:r>
              <a:rPr lang="de-DE" sz="1400" dirty="0">
                <a:solidFill>
                  <a:schemeClr val="bg2"/>
                </a:solidFill>
                <a:latin typeface="+mj-lt"/>
              </a:rPr>
              <a:t> Manipulator und Bounds ohne Probleme zu kombinieren.</a:t>
            </a:r>
          </a:p>
          <a:p>
            <a:pPr marL="0" lvl="0" indent="0" algn="l" rtl="0">
              <a:spcBef>
                <a:spcPts val="1200"/>
              </a:spcBef>
              <a:spcAft>
                <a:spcPts val="12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Probleme</a:t>
            </a:r>
            <a:endParaRPr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solidFill>
                  <a:schemeClr val="bg2"/>
                </a:solidFill>
                <a:latin typeface="+mn-lt"/>
              </a:rPr>
              <a:t>-Hand-Tracking hat einige Probleme nach technischen Computerproblemen (lokal).</a:t>
            </a:r>
            <a:endParaRPr dirty="0">
              <a:solidFill>
                <a:schemeClr val="bg2"/>
              </a:solidFill>
              <a:latin typeface="+mn-lt"/>
            </a:endParaRPr>
          </a:p>
          <a:p>
            <a:pPr marL="0" lvl="0" indent="0" algn="l" rtl="0">
              <a:spcBef>
                <a:spcPts val="1200"/>
              </a:spcBef>
              <a:spcAft>
                <a:spcPts val="0"/>
              </a:spcAft>
              <a:buNone/>
            </a:pPr>
            <a:r>
              <a:rPr lang="en" dirty="0">
                <a:solidFill>
                  <a:schemeClr val="bg2"/>
                </a:solidFill>
                <a:latin typeface="+mn-lt"/>
              </a:rPr>
              <a:t>Da sich die scrollbare Komponente in MRTK noch in der Testphase befindet, gibt es verschiedene Probleme mit langem Text, der Höhe für die Anpassung an die internen Elemente usw.</a:t>
            </a:r>
            <a:endParaRPr dirty="0">
              <a:solidFill>
                <a:schemeClr val="bg2"/>
              </a:solidFill>
              <a:latin typeface="+mn-lt"/>
            </a:endParaRPr>
          </a:p>
          <a:p>
            <a:pPr marL="0" lvl="0" indent="0" algn="l" rtl="0">
              <a:spcBef>
                <a:spcPts val="1200"/>
              </a:spcBef>
              <a:spcAft>
                <a:spcPts val="0"/>
              </a:spcAft>
              <a:buNone/>
            </a:pPr>
            <a:r>
              <a:rPr lang="en" dirty="0">
                <a:solidFill>
                  <a:schemeClr val="bg2"/>
                </a:solidFill>
                <a:latin typeface="+mn-lt"/>
              </a:rPr>
              <a:t>Interaktionen wie Hover und Click usw. haben Probleme, wenn XRT Elemente wie Socket Interactor oder Grab Interactor mit Mrtk-Komponenten wie Object Manipulator kombiniert.</a:t>
            </a:r>
            <a:endParaRPr dirty="0">
              <a:solidFill>
                <a:schemeClr val="bg2"/>
              </a:solidFill>
              <a:latin typeface="+mn-lt"/>
            </a:endParaRPr>
          </a:p>
          <a:p>
            <a:pPr marL="0" lvl="0" indent="0" algn="l" rtl="0">
              <a:spcBef>
                <a:spcPts val="1200"/>
              </a:spcBef>
              <a:spcAft>
                <a:spcPts val="1200"/>
              </a:spcAft>
              <a:buNone/>
            </a:pPr>
            <a:endParaRPr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946</Words>
  <Application>Microsoft Office PowerPoint</Application>
  <PresentationFormat>On-screen Show (16:9)</PresentationFormat>
  <Paragraphs>134</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Raleway</vt:lpstr>
      <vt:lpstr>Arial</vt:lpstr>
      <vt:lpstr>Lato</vt:lpstr>
      <vt:lpstr>Streamline</vt:lpstr>
      <vt:lpstr>Augmented and Virtual Reality (HSEL MIM 20 W23) Fahrrad-Lernanwendung Implementierung der Mrtk .</vt:lpstr>
      <vt:lpstr>Augmented and Virtual Reality (HSEL MIM 20 W23) Inhalte</vt:lpstr>
      <vt:lpstr>Konzept und Ziel</vt:lpstr>
      <vt:lpstr>Warum?</vt:lpstr>
      <vt:lpstr>Prozess</vt:lpstr>
      <vt:lpstr>Maßnahmen</vt:lpstr>
      <vt:lpstr>Wie weit konnten Sie das Ziel erreichen</vt:lpstr>
      <vt:lpstr>Erwartungen</vt:lpstr>
      <vt:lpstr>Probleme</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Links</vt:lpstr>
      <vt:lpstr>Danke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and Virtual Reality (HSEL MIM 20 W23) Fahrrad-Lernanwendung Implementierung der Mrtk .</dc:title>
  <cp:lastModifiedBy>Marina Micheal</cp:lastModifiedBy>
  <cp:revision>21</cp:revision>
  <dcterms:modified xsi:type="dcterms:W3CDTF">2024-02-07T19:40:16Z</dcterms:modified>
</cp:coreProperties>
</file>